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 SemiBold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Montserrat ExtraBold"/>
      <p:bold r:id="rId57"/>
      <p:boldItalic r:id="rId58"/>
    </p:embeddedFont>
    <p:embeddedFont>
      <p:font typeface="Comfortaa Medium"/>
      <p:regular r:id="rId59"/>
      <p:bold r:id="rId60"/>
    </p:embeddedFont>
    <p:embeddedFont>
      <p:font typeface="Comfortaa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SemiBold-bold.fntdata"/><Relationship Id="rId45" Type="http://schemas.openxmlformats.org/officeDocument/2006/relationships/font" Target="fonts/Montserra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SemiBold-boldItalic.fntdata"/><Relationship Id="rId47" Type="http://schemas.openxmlformats.org/officeDocument/2006/relationships/font" Target="fonts/MontserratSemiBold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omfortaa-bold.fntdata"/><Relationship Id="rId61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omfortaa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Lato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57" Type="http://schemas.openxmlformats.org/officeDocument/2006/relationships/font" Target="fonts/MontserratExtraBold-bold.fntdata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font" Target="fonts/ComfortaaMedium-regular.fntdata"/><Relationship Id="rId14" Type="http://schemas.openxmlformats.org/officeDocument/2006/relationships/slide" Target="slides/slide9.xml"/><Relationship Id="rId58" Type="http://schemas.openxmlformats.org/officeDocument/2006/relationships/font" Target="fonts/Montserrat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3e0bae4d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3e0bae4d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3e0bae4d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3e0bae4d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3e0bae4d6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3e0bae4d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3e0bae4d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3e0bae4d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3e0bae4d6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3e0bae4d6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afe2c2a58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afe2c2a58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e0bae4d6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e0bae4d6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3e0bae4d6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3e0bae4d6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3e21d72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3e21d72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3e21d72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23e21d72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3e0bae4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3e0bae4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3e21d721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3e21d721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3e21d721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3e21d721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afe2c2a58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afe2c2a58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afe2c2a5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afe2c2a5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afe2c2a5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afe2c2a5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afe2c2a58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afe2c2a5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afe2c2a5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afe2c2a5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afe2c2a58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afe2c2a58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3e21d72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3e21d72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419e609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419e609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3e0bae4d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3e0bae4d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419e609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419e609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3e21d721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3e21d721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afe2c2a5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afe2c2a5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b0b4588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b0b4588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afe2c2a5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afe2c2a5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afe2c2a5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afe2c2a5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afe2c2a58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afe2c2a58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5be3a9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5be3a9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35be3a9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35be3a9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3e0bae4d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3e0bae4d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3e0bae4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3e0bae4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3e0bae4d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3e0bae4d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3e0bae4d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3e0bae4d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3e0bae4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3e0bae4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3e0bae4d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3e0bae4d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933850" y="1578400"/>
            <a:ext cx="4620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38625" y="3924925"/>
            <a:ext cx="4515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" y="1510725"/>
            <a:ext cx="9144000" cy="30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4663325"/>
            <a:ext cx="9144000" cy="30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650" y="1582050"/>
            <a:ext cx="3040964" cy="304093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9000" fadeDir="5400012" kx="0" rotWithShape="0" algn="bl" stA="36000" stPos="0" sy="-100000" ky="0"/>
          </a:effectLst>
        </p:spPr>
      </p:pic>
      <p:sp>
        <p:nvSpPr>
          <p:cNvPr id="16" name="Google Shape;16;p2"/>
          <p:cNvSpPr/>
          <p:nvPr/>
        </p:nvSpPr>
        <p:spPr>
          <a:xfrm flipH="1">
            <a:off x="439949" y="388038"/>
            <a:ext cx="1548000" cy="1542300"/>
          </a:xfrm>
          <a:prstGeom prst="diagStrip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4349" y="-3420"/>
            <a:ext cx="1542300" cy="1548000"/>
          </a:xfrm>
          <a:prstGeom prst="diagStripe">
            <a:avLst>
              <a:gd fmla="val 50000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39" name="Google Shape;139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6" name="Google Shape;166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2"/>
          <p:cNvSpPr/>
          <p:nvPr/>
        </p:nvSpPr>
        <p:spPr>
          <a:xfrm flipH="1">
            <a:off x="240474" y="559695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 rot="-5400000">
            <a:off x="1499" y="345199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2" name="Google Shape;17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3" name="Google Shape;173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/>
          <p:nvPr/>
        </p:nvSpPr>
        <p:spPr>
          <a:xfrm rot="-5400000">
            <a:off x="1200" y="4171177"/>
            <a:ext cx="630900" cy="6333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 flipH="1">
            <a:off x="179425" y="4331265"/>
            <a:ext cx="633300" cy="6309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1" name="Google Shape;181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0" name="Google Shape;200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1" name="Google Shape;20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2" name="Google Shape;202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1695475" y="1262750"/>
            <a:ext cx="63912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 flipH="1">
            <a:off x="240474" y="559695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rot="-5400000">
            <a:off x="1499" y="345199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408200" y="-1800"/>
            <a:ext cx="4734000" cy="4737600"/>
          </a:xfrm>
          <a:prstGeom prst="diagStripe">
            <a:avLst>
              <a:gd fmla="val 49469" name="adj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4841125" y="5700"/>
            <a:ext cx="4298100" cy="4286700"/>
          </a:xfrm>
          <a:prstGeom prst="diagStripe">
            <a:avLst>
              <a:gd fmla="val 0" name="adj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>
            <a:off x="5618399" y="123646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5849857" y="1443956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-5400000">
            <a:off x="5987081" y="24694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6222115" y="2676953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-5400000">
            <a:off x="6675341" y="186201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6908099" y="2069505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6861141" y="247781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7965266" y="269296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8145082" y="330875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-5400000">
            <a:off x="7047599" y="309501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276649" y="3302502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-5400000">
            <a:off x="7227414" y="3710807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flipH="1">
            <a:off x="7462448" y="3918294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 rot="-5400000">
            <a:off x="8102491" y="3718473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flipH="1">
            <a:off x="8334533" y="392596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-5400000">
            <a:off x="8288290" y="43342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 rot="5400000">
            <a:off x="4408200" y="-1800"/>
            <a:ext cx="4734000" cy="4737600"/>
          </a:xfrm>
          <a:prstGeom prst="diagStripe">
            <a:avLst>
              <a:gd fmla="val 49469" name="adj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rot="5400000">
            <a:off x="4841125" y="5700"/>
            <a:ext cx="4298100" cy="4286700"/>
          </a:xfrm>
          <a:prstGeom prst="diagStripe">
            <a:avLst>
              <a:gd fmla="val 0" name="adj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rot="-5400000">
            <a:off x="5618399" y="123646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5849857" y="1443956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 rot="-5400000">
            <a:off x="5987081" y="24694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 flipH="1">
            <a:off x="6222115" y="267695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 rot="-5400000">
            <a:off x="6675341" y="186201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 flipH="1">
            <a:off x="6908099" y="206950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 rot="-5400000">
            <a:off x="6861141" y="247781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7965266" y="269296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 flipH="1">
            <a:off x="8145082" y="330875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 rot="-5400000">
            <a:off x="7047599" y="309501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 flipH="1">
            <a:off x="7276649" y="3302502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 rot="-5400000">
            <a:off x="7227414" y="3710807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 flipH="1">
            <a:off x="7462448" y="3918294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 rot="-5400000">
            <a:off x="8102491" y="371847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/>
          <p:nvPr/>
        </p:nvSpPr>
        <p:spPr>
          <a:xfrm flipH="1">
            <a:off x="8334533" y="392596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8288290" y="43342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4"/>
          <p:cNvSpPr/>
          <p:nvPr/>
        </p:nvSpPr>
        <p:spPr>
          <a:xfrm flipH="1">
            <a:off x="5849857" y="1443956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 flipH="1">
            <a:off x="6222115" y="2676953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 flipH="1">
            <a:off x="6908099" y="2069505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 rot="-5400000">
            <a:off x="7227414" y="3710807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rot="-5400000">
            <a:off x="8102491" y="3718473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p5"/>
          <p:cNvSpPr/>
          <p:nvPr/>
        </p:nvSpPr>
        <p:spPr>
          <a:xfrm flipH="1">
            <a:off x="240474" y="559695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rot="-5400000">
            <a:off x="1499" y="345199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" name="Google Shape;89;p6"/>
          <p:cNvSpPr/>
          <p:nvPr/>
        </p:nvSpPr>
        <p:spPr>
          <a:xfrm flipH="1">
            <a:off x="240474" y="559695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/>
          <p:nvPr/>
        </p:nvSpPr>
        <p:spPr>
          <a:xfrm rot="-5400000">
            <a:off x="1499" y="345199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" name="Google Shape;100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7"/>
          <p:cNvSpPr/>
          <p:nvPr/>
        </p:nvSpPr>
        <p:spPr>
          <a:xfrm rot="-5400000">
            <a:off x="1499" y="345188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 flipH="1">
            <a:off x="240474" y="559692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240474" y="559695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 rot="-5400000">
            <a:off x="1499" y="345199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240474" y="559695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rot="-5400000">
            <a:off x="1499" y="345199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" name="Google Shape;131;p10"/>
          <p:cNvSpPr/>
          <p:nvPr/>
        </p:nvSpPr>
        <p:spPr>
          <a:xfrm flipH="1">
            <a:off x="240474" y="559695"/>
            <a:ext cx="848400" cy="845400"/>
          </a:xfrm>
          <a:prstGeom prst="diagStrip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"/>
          <p:cNvSpPr/>
          <p:nvPr/>
        </p:nvSpPr>
        <p:spPr>
          <a:xfrm rot="-5400000">
            <a:off x="1499" y="345199"/>
            <a:ext cx="845400" cy="848400"/>
          </a:xfrm>
          <a:prstGeom prst="diagStripe">
            <a:avLst>
              <a:gd fmla="val 50000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ctrTitle"/>
          </p:nvPr>
        </p:nvSpPr>
        <p:spPr>
          <a:xfrm>
            <a:off x="4499030" y="1518875"/>
            <a:ext cx="3479700" cy="16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Montserrat ExtraBold"/>
                <a:ea typeface="Montserrat ExtraBold"/>
                <a:cs typeface="Montserrat ExtraBold"/>
                <a:sym typeface="Montserrat ExtraBold"/>
              </a:rPr>
              <a:t>Agro</a:t>
            </a:r>
            <a:r>
              <a:rPr lang="pt-BR" sz="38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C9DA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Services</a:t>
            </a:r>
            <a:endParaRPr sz="4500">
              <a:solidFill>
                <a:srgbClr val="C9DAF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3" name="Google Shape;223;p17"/>
          <p:cNvSpPr txBox="1"/>
          <p:nvPr>
            <p:ph idx="1" type="subTitle"/>
          </p:nvPr>
        </p:nvSpPr>
        <p:spPr>
          <a:xfrm>
            <a:off x="4499023" y="2955030"/>
            <a:ext cx="3420300" cy="1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Camilla Carvalho de Jesus</a:t>
            </a:r>
            <a:br>
              <a:rPr lang="pt-BR" sz="1200"/>
            </a:br>
            <a:r>
              <a:rPr lang="pt-BR" sz="1200"/>
              <a:t>Vinícius Dadario de Freitas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João Vinícius Bozoni</a:t>
            </a:r>
            <a:br>
              <a:rPr lang="pt-BR" sz="1200"/>
            </a:br>
            <a:br>
              <a:rPr lang="pt-BR" sz="1200"/>
            </a:br>
            <a:r>
              <a:rPr lang="pt-BR" sz="1200"/>
              <a:t>Prof. Docente</a:t>
            </a:r>
            <a:r>
              <a:rPr lang="pt-BR" sz="1200"/>
              <a:t>. Carlos Roberto Pereira Padovani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Apresentação realizada em Abril de 2022</a:t>
            </a:r>
            <a:endParaRPr sz="1000"/>
          </a:p>
        </p:txBody>
      </p:sp>
      <p:sp>
        <p:nvSpPr>
          <p:cNvPr id="224" name="Google Shape;224;p17"/>
          <p:cNvSpPr txBox="1"/>
          <p:nvPr/>
        </p:nvSpPr>
        <p:spPr>
          <a:xfrm>
            <a:off x="5039018" y="444075"/>
            <a:ext cx="29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Fatec Botucatu, ADS</a:t>
            </a:r>
            <a:endParaRPr sz="18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125" y="199000"/>
            <a:ext cx="5294699" cy="4639751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4000" fadeDir="5400012" kx="0" rotWithShape="0" algn="bl" stA="35000" stPos="0" sy="-100000" ky="0"/>
          </a:effectLst>
        </p:spPr>
      </p:pic>
      <p:sp>
        <p:nvSpPr>
          <p:cNvPr id="302" name="Google Shape;302;p26"/>
          <p:cNvSpPr txBox="1"/>
          <p:nvPr/>
        </p:nvSpPr>
        <p:spPr>
          <a:xfrm>
            <a:off x="92500" y="1582975"/>
            <a:ext cx="2959500" cy="9234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i="1"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Monolithic Application</a:t>
            </a:r>
            <a:endParaRPr i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 </a:t>
            </a: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</a:t>
            </a:r>
            <a:b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 </a:t>
            </a:r>
            <a:r>
              <a:rPr i="1"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Cluster</a:t>
            </a:r>
            <a:endParaRPr i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2796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  <p:sp>
        <p:nvSpPr>
          <p:cNvPr id="304" name="Google Shape;304;p26"/>
          <p:cNvSpPr/>
          <p:nvPr/>
        </p:nvSpPr>
        <p:spPr>
          <a:xfrm>
            <a:off x="4835025" y="2622350"/>
            <a:ext cx="1728900" cy="61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3128325" y="2833675"/>
            <a:ext cx="46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50MB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3627025" y="2833675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10</a:t>
            </a:r>
            <a:r>
              <a:rPr b="1" lang="pt-BR" sz="800">
                <a:latin typeface="Lato"/>
                <a:ea typeface="Lato"/>
                <a:cs typeface="Lato"/>
                <a:sym typeface="Lato"/>
              </a:rPr>
              <a:t>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125725" y="2833675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pt-BR" sz="800">
                <a:latin typeface="Lato"/>
                <a:ea typeface="Lato"/>
                <a:cs typeface="Lato"/>
                <a:sym typeface="Lato"/>
              </a:rPr>
              <a:t>50MB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5003775" y="2833675"/>
            <a:ext cx="46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50MB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5450213" y="2833675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10</a:t>
            </a:r>
            <a:r>
              <a:rPr b="1" lang="pt-BR" sz="800">
                <a:latin typeface="Lato"/>
                <a:ea typeface="Lato"/>
                <a:cs typeface="Lato"/>
                <a:sym typeface="Lato"/>
              </a:rPr>
              <a:t>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5956763" y="2833675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pt-BR" sz="800">
                <a:latin typeface="Lato"/>
                <a:ea typeface="Lato"/>
                <a:cs typeface="Lato"/>
                <a:sym typeface="Lato"/>
              </a:rPr>
              <a:t>50MB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6774700" y="2833675"/>
            <a:ext cx="46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50MB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7281250" y="2833675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10</a:t>
            </a:r>
            <a:r>
              <a:rPr b="1" lang="pt-BR" sz="800">
                <a:latin typeface="Lato"/>
                <a:ea typeface="Lato"/>
                <a:cs typeface="Lato"/>
                <a:sym typeface="Lato"/>
              </a:rPr>
              <a:t>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7787800" y="2833675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pt-BR" sz="800">
                <a:latin typeface="Lato"/>
                <a:ea typeface="Lato"/>
                <a:cs typeface="Lato"/>
                <a:sym typeface="Lato"/>
              </a:rPr>
              <a:t>50MB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185225" y="2622350"/>
            <a:ext cx="27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Acoplamento das aplicações e cache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26"/>
          <p:cNvCxnSpPr/>
          <p:nvPr/>
        </p:nvCxnSpPr>
        <p:spPr>
          <a:xfrm>
            <a:off x="676100" y="3303475"/>
            <a:ext cx="239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1" name="Google Shape;3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850" y="390525"/>
            <a:ext cx="6271624" cy="4362450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5000" fadeDir="5400012" kx="0" rotWithShape="0" algn="bl" stA="35000" stPos="0" sy="-100000" ky="0"/>
          </a:effectLst>
        </p:spPr>
      </p:pic>
      <p:sp>
        <p:nvSpPr>
          <p:cNvPr id="322" name="Google Shape;322;p27"/>
          <p:cNvSpPr txBox="1"/>
          <p:nvPr/>
        </p:nvSpPr>
        <p:spPr>
          <a:xfrm>
            <a:off x="134975" y="1473050"/>
            <a:ext cx="2218800" cy="4311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Contêineres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6956450" y="1762275"/>
            <a:ext cx="1665300" cy="299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186125" y="2371650"/>
            <a:ext cx="211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Isolado do SO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Independência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Imutável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27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1" name="Google Shape;3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50" y="312225"/>
            <a:ext cx="5974075" cy="4506750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4000" fadeDir="5400012" kx="0" rotWithShape="0" algn="bl" stA="41000" stPos="0" sy="-100000" ky="0"/>
          </a:effectLst>
        </p:spPr>
      </p:pic>
      <p:sp>
        <p:nvSpPr>
          <p:cNvPr id="332" name="Google Shape;332;p28"/>
          <p:cNvSpPr txBox="1"/>
          <p:nvPr/>
        </p:nvSpPr>
        <p:spPr>
          <a:xfrm>
            <a:off x="211175" y="1473050"/>
            <a:ext cx="2218800" cy="6771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Contêineres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 Balancer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5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  <p:sp>
        <p:nvSpPr>
          <p:cNvPr id="334" name="Google Shape;334;p28"/>
          <p:cNvSpPr/>
          <p:nvPr/>
        </p:nvSpPr>
        <p:spPr>
          <a:xfrm>
            <a:off x="5818125" y="2858450"/>
            <a:ext cx="1344600" cy="196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35" name="Google Shape;335;p28"/>
          <p:cNvSpPr/>
          <p:nvPr/>
        </p:nvSpPr>
        <p:spPr>
          <a:xfrm>
            <a:off x="7068625" y="2858450"/>
            <a:ext cx="1344600" cy="196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36" name="Google Shape;336;p28"/>
          <p:cNvSpPr/>
          <p:nvPr/>
        </p:nvSpPr>
        <p:spPr>
          <a:xfrm>
            <a:off x="6636025" y="1989400"/>
            <a:ext cx="986700" cy="431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37" name="Google Shape;337;p28"/>
          <p:cNvSpPr/>
          <p:nvPr/>
        </p:nvSpPr>
        <p:spPr>
          <a:xfrm>
            <a:off x="3585300" y="2900675"/>
            <a:ext cx="986700" cy="431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186125" y="2371650"/>
            <a:ext cx="211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Proxy centraliza e balanceia </a:t>
            </a:r>
            <a:b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distribuição </a:t>
            </a:r>
            <a:b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 requisições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4" name="Google Shape;344;p29"/>
          <p:cNvPicPr preferRelativeResize="0"/>
          <p:nvPr/>
        </p:nvPicPr>
        <p:blipFill rotWithShape="1">
          <a:blip r:embed="rId3">
            <a:alphaModFix/>
          </a:blip>
          <a:srcRect b="0" l="3250" r="0" t="0"/>
          <a:stretch/>
        </p:blipFill>
        <p:spPr>
          <a:xfrm>
            <a:off x="3457175" y="51775"/>
            <a:ext cx="4763475" cy="483870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" fadeDir="5400012" kx="0" rotWithShape="0" algn="bl" stA="35000" stPos="0" sy="-100000" ky="0"/>
          </a:effectLst>
        </p:spPr>
      </p:pic>
      <p:sp>
        <p:nvSpPr>
          <p:cNvPr id="345" name="Google Shape;345;p29"/>
          <p:cNvSpPr txBox="1"/>
          <p:nvPr/>
        </p:nvSpPr>
        <p:spPr>
          <a:xfrm>
            <a:off x="211175" y="1473050"/>
            <a:ext cx="3246000" cy="6771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Arquitetura em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Microsserviços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379500" y="2487975"/>
            <a:ext cx="485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Não comunicam entre si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 estado </a:t>
            </a:r>
            <a:r>
              <a:rPr i="1"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(Stateless)</a:t>
            </a:r>
            <a:endParaRPr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Camada de agregação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29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3" name="Google Shape;353;p30"/>
          <p:cNvSpPr txBox="1"/>
          <p:nvPr/>
        </p:nvSpPr>
        <p:spPr>
          <a:xfrm>
            <a:off x="211175" y="1473050"/>
            <a:ext cx="2102700" cy="6771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Diagrama </a:t>
            </a:r>
            <a:b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Sequência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800" y="405650"/>
            <a:ext cx="6235599" cy="4257576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7000" fadeDir="5400012" kx="0" rotWithShape="0" algn="bl" stA="46000" stPos="0" sy="-100000" ky="0"/>
          </a:effectLst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 b="16303" l="57039" r="0" t="0"/>
          <a:stretch/>
        </p:blipFill>
        <p:spPr>
          <a:xfrm>
            <a:off x="1349825" y="152325"/>
            <a:ext cx="7462374" cy="4670775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4000" fadeDir="5400012" kx="0" rotWithShape="0" algn="bl" stA="42000" stPos="0" sy="-100000" ky="0"/>
          </a:effectLst>
        </p:spPr>
      </p:pic>
      <p:sp>
        <p:nvSpPr>
          <p:cNvPr id="362" name="Google Shape;362;p31"/>
          <p:cNvSpPr txBox="1"/>
          <p:nvPr/>
        </p:nvSpPr>
        <p:spPr>
          <a:xfrm>
            <a:off x="-187875" y="1507400"/>
            <a:ext cx="1546800" cy="4155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pom.xml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-170700" y="2133225"/>
            <a:ext cx="158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Starting   </a:t>
            </a:r>
            <a:b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S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erver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31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400" y="843125"/>
            <a:ext cx="7731202" cy="37649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9000" fadeDir="5400012" kx="0" rotWithShape="0" algn="bl" stA="58999" stPos="0" sy="-100000" ky="0"/>
          </a:effectLst>
        </p:spPr>
      </p:pic>
      <p:sp>
        <p:nvSpPr>
          <p:cNvPr id="371" name="Google Shape;371;p32"/>
          <p:cNvSpPr txBox="1"/>
          <p:nvPr/>
        </p:nvSpPr>
        <p:spPr>
          <a:xfrm>
            <a:off x="-219150" y="1473050"/>
            <a:ext cx="1479600" cy="7851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Testes </a:t>
            </a:r>
            <a:b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RESTful</a:t>
            </a:r>
            <a:b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8" name="Google Shape;378;p33"/>
          <p:cNvSpPr txBox="1"/>
          <p:nvPr/>
        </p:nvSpPr>
        <p:spPr>
          <a:xfrm>
            <a:off x="-227950" y="1489925"/>
            <a:ext cx="1479600" cy="5850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Request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650" y="914400"/>
            <a:ext cx="7739952" cy="376920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7000" fadeDir="5400012" kx="0" rotWithShape="0" algn="bl" stA="42000" stPos="0" sy="-100000" ky="0"/>
          </a:effectLst>
        </p:spPr>
      </p:pic>
      <p:sp>
        <p:nvSpPr>
          <p:cNvPr id="380" name="Google Shape;380;p33"/>
          <p:cNvSpPr/>
          <p:nvPr/>
        </p:nvSpPr>
        <p:spPr>
          <a:xfrm>
            <a:off x="1433825" y="1846850"/>
            <a:ext cx="1699500" cy="156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1433825" y="4224975"/>
            <a:ext cx="3743400" cy="32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382" name="Google Shape;382;p33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8" name="Google Shape;388;p34"/>
          <p:cNvSpPr txBox="1"/>
          <p:nvPr/>
        </p:nvSpPr>
        <p:spPr>
          <a:xfrm>
            <a:off x="-290625" y="1473050"/>
            <a:ext cx="1479600" cy="5850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Response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75" y="838200"/>
            <a:ext cx="7802626" cy="3799716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7000" fadeDir="5400012" kx="0" rotWithShape="0" algn="bl" stA="42000" stPos="0" sy="-100000" ky="0"/>
          </a:effectLst>
        </p:spPr>
      </p:pic>
      <p:pic>
        <p:nvPicPr>
          <p:cNvPr id="390" name="Google Shape;390;p34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6" name="Google Shape;396;p35"/>
          <p:cNvSpPr txBox="1"/>
          <p:nvPr/>
        </p:nvSpPr>
        <p:spPr>
          <a:xfrm>
            <a:off x="-290625" y="1503200"/>
            <a:ext cx="1479600" cy="5850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GET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Method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75" y="685800"/>
            <a:ext cx="7802626" cy="3799716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9000" fadeDir="5400012" kx="0" rotWithShape="0" algn="bl" stA="40000" stPos="0" sy="-100000" ky="0"/>
          </a:effectLst>
        </p:spPr>
      </p:pic>
      <p:pic>
        <p:nvPicPr>
          <p:cNvPr id="398" name="Google Shape;398;p35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/>
        </p:nvSpPr>
        <p:spPr>
          <a:xfrm>
            <a:off x="1327350" y="399200"/>
            <a:ext cx="70389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8"/>
          <p:cNvSpPr txBox="1"/>
          <p:nvPr/>
        </p:nvSpPr>
        <p:spPr>
          <a:xfrm>
            <a:off x="1327350" y="1416375"/>
            <a:ext cx="59211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Lab</a:t>
            </a:r>
            <a:r>
              <a:rPr b="1" lang="pt-BR" sz="2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oratório</a:t>
            </a:r>
            <a:r>
              <a:rPr b="1" lang="pt-BR" sz="2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Eng</a:t>
            </a:r>
            <a:r>
              <a:rPr b="1" lang="pt-BR" sz="2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b="1" lang="pt-BR" sz="2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Software</a:t>
            </a:r>
            <a:endParaRPr b="1" sz="2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A4C2F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Apresentação de documentação</a:t>
            </a:r>
            <a:endParaRPr b="1" sz="2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18"/>
          <p:cNvSpPr txBox="1"/>
          <p:nvPr/>
        </p:nvSpPr>
        <p:spPr>
          <a:xfrm>
            <a:off x="1711650" y="2309725"/>
            <a:ext cx="3141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Terminologias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Preparação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Tecnologias Envolvidas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Diagrama de Caso de Uso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Diferenças de Arquiteturas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Arquitetura Monolítica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18"/>
          <p:cNvPicPr preferRelativeResize="0"/>
          <p:nvPr/>
        </p:nvPicPr>
        <p:blipFill rotWithShape="1">
          <a:blip r:embed="rId3">
            <a:alphaModFix/>
          </a:blip>
          <a:srcRect b="25480" l="14618" r="14998" t="23832"/>
          <a:stretch/>
        </p:blipFill>
        <p:spPr>
          <a:xfrm>
            <a:off x="7968275" y="4155475"/>
            <a:ext cx="808975" cy="582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  <p:sp>
        <p:nvSpPr>
          <p:cNvPr id="233" name="Google Shape;233;p18"/>
          <p:cNvSpPr txBox="1"/>
          <p:nvPr/>
        </p:nvSpPr>
        <p:spPr>
          <a:xfrm>
            <a:off x="4511934" y="2311550"/>
            <a:ext cx="3542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7. 	</a:t>
            </a: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Arquitetura Distribuída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8. 	Diagrama de Sequência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10. 	Testes de API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11. 	Modelagem de Dados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12. 	</a:t>
            </a:r>
            <a:r>
              <a:rPr i="1"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Wireframe Diagram </a:t>
            </a:r>
            <a:endParaRPr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13.	Considerações </a:t>
            </a:r>
            <a:r>
              <a:rPr i="1"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4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675" y="852175"/>
            <a:ext cx="7825925" cy="3811051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8000" fadeDir="5400012" kx="0" rotWithShape="0" algn="bl" stA="39000" stPos="0" sy="-100000" ky="0"/>
          </a:effectLst>
        </p:spPr>
      </p:pic>
      <p:sp>
        <p:nvSpPr>
          <p:cNvPr id="405" name="Google Shape;405;p36"/>
          <p:cNvSpPr/>
          <p:nvPr/>
        </p:nvSpPr>
        <p:spPr>
          <a:xfrm>
            <a:off x="1931300" y="1383100"/>
            <a:ext cx="935700" cy="55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1990950" y="2091150"/>
            <a:ext cx="3152700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3187350" y="2884300"/>
            <a:ext cx="135000" cy="1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408" name="Google Shape;408;p36"/>
          <p:cNvSpPr txBox="1"/>
          <p:nvPr/>
        </p:nvSpPr>
        <p:spPr>
          <a:xfrm>
            <a:off x="-168575" y="1503200"/>
            <a:ext cx="1334700" cy="5850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36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Modelagem de Dados</a:t>
            </a:r>
            <a:endParaRPr/>
          </a:p>
        </p:txBody>
      </p:sp>
      <p:sp>
        <p:nvSpPr>
          <p:cNvPr id="415" name="Google Shape;4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6" name="Google Shape;4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678" y="1060478"/>
            <a:ext cx="7751125" cy="3358425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10000" fadeDir="5400012" kx="0" rotWithShape="0" algn="bl" stA="69000" stPos="0" sy="-100000" ky="0"/>
          </a:effectLst>
        </p:spPr>
      </p:pic>
      <p:pic>
        <p:nvPicPr>
          <p:cNvPr id="417" name="Google Shape;417;p37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Modelagem de Dados</a:t>
            </a:r>
            <a:endParaRPr/>
          </a:p>
        </p:txBody>
      </p:sp>
      <p:sp>
        <p:nvSpPr>
          <p:cNvPr id="423" name="Google Shape;42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4" name="Google Shape;4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475" y="940650"/>
            <a:ext cx="7123326" cy="38747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" fadeDir="5400012" kx="0" rotWithShape="0" algn="bl" stA="35000" stPos="0" sy="-100000" ky="0"/>
          </a:effectLst>
        </p:spPr>
      </p:pic>
      <p:pic>
        <p:nvPicPr>
          <p:cNvPr id="425" name="Google Shape;425;p38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2" name="Google Shape;4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50" y="987100"/>
            <a:ext cx="7771874" cy="36700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8000" fadeDir="5400012" kx="0" rotWithShape="0" algn="bl" stA="42000" stPos="0" sy="-100000" ky="0"/>
          </a:effectLst>
        </p:spPr>
      </p:pic>
      <p:sp>
        <p:nvSpPr>
          <p:cNvPr id="433" name="Google Shape;43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Wireframe Diagram</a:t>
            </a:r>
            <a:endParaRPr/>
          </a:p>
        </p:txBody>
      </p:sp>
      <p:pic>
        <p:nvPicPr>
          <p:cNvPr id="434" name="Google Shape;434;p39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/>
          <p:nvPr>
            <p:ph idx="12" type="sldNum"/>
          </p:nvPr>
        </p:nvSpPr>
        <p:spPr>
          <a:xfrm>
            <a:off x="85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200" y="717275"/>
            <a:ext cx="7572776" cy="42657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" fadeDir="5400012" kx="0" rotWithShape="0" algn="bl" stA="31000" stPos="0" sy="-100000" ky="0"/>
          </a:effectLst>
        </p:spPr>
      </p:pic>
      <p:sp>
        <p:nvSpPr>
          <p:cNvPr id="441" name="Google Shape;441;p40"/>
          <p:cNvSpPr txBox="1"/>
          <p:nvPr>
            <p:ph type="title"/>
          </p:nvPr>
        </p:nvSpPr>
        <p:spPr>
          <a:xfrm>
            <a:off x="1297500" y="191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Wireframe Diagram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8" name="Google Shape;4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50" y="1029250"/>
            <a:ext cx="7932023" cy="3449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9000" fadeDir="5400012" kx="0" rotWithShape="0" algn="bl" stA="36000" stPos="0" sy="-100000" ky="0"/>
          </a:effectLst>
        </p:spPr>
      </p:pic>
      <p:sp>
        <p:nvSpPr>
          <p:cNvPr id="449" name="Google Shape;449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Wireframe Diagram</a:t>
            </a:r>
            <a:endParaRPr/>
          </a:p>
        </p:txBody>
      </p:sp>
      <p:pic>
        <p:nvPicPr>
          <p:cNvPr id="450" name="Google Shape;450;p41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00" y="978650"/>
            <a:ext cx="7930548" cy="34486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1000" fadeDir="5400012" kx="0" rotWithShape="0" algn="bl" stA="50000" stPos="0" sy="-100000" ky="0"/>
          </a:effectLst>
        </p:spPr>
      </p:pic>
      <p:sp>
        <p:nvSpPr>
          <p:cNvPr id="458" name="Google Shape;458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Wireframe Diagram</a:t>
            </a:r>
            <a:endParaRPr/>
          </a:p>
        </p:txBody>
      </p:sp>
      <p:pic>
        <p:nvPicPr>
          <p:cNvPr id="459" name="Google Shape;459;p42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idx="12" type="sldNum"/>
          </p:nvPr>
        </p:nvSpPr>
        <p:spPr>
          <a:xfrm>
            <a:off x="8680977" y="4705675"/>
            <a:ext cx="432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75" y="687575"/>
            <a:ext cx="7437850" cy="43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3"/>
          <p:cNvSpPr txBox="1"/>
          <p:nvPr>
            <p:ph type="title"/>
          </p:nvPr>
        </p:nvSpPr>
        <p:spPr>
          <a:xfrm>
            <a:off x="1314350" y="81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Wireframe Diagram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type="title"/>
          </p:nvPr>
        </p:nvSpPr>
        <p:spPr>
          <a:xfrm>
            <a:off x="4456000" y="914250"/>
            <a:ext cx="3880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3" name="Google Shape;4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75" y="391017"/>
            <a:ext cx="7619524" cy="4272207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4000" fadeDir="5400012" kx="0" rotWithShape="0" algn="bl" stA="45000" stPos="0" sy="-100000" ky="0"/>
          </a:effectLst>
        </p:spPr>
      </p:pic>
      <p:sp>
        <p:nvSpPr>
          <p:cNvPr id="474" name="Google Shape;474;p44"/>
          <p:cNvSpPr txBox="1"/>
          <p:nvPr/>
        </p:nvSpPr>
        <p:spPr>
          <a:xfrm>
            <a:off x="0" y="1307850"/>
            <a:ext cx="15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4"/>
          <p:cNvSpPr txBox="1"/>
          <p:nvPr/>
        </p:nvSpPr>
        <p:spPr>
          <a:xfrm>
            <a:off x="-62025" y="1503200"/>
            <a:ext cx="1479600" cy="5850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Tela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inicial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3" name="Google Shape;4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700" y="393755"/>
            <a:ext cx="7846499" cy="4392547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5000" fadeDir="5400012" kx="0" rotWithShape="0" algn="bl" stA="40000" stPos="0" sy="-100000" ky="0"/>
          </a:effectLst>
        </p:spPr>
      </p:pic>
      <p:sp>
        <p:nvSpPr>
          <p:cNvPr id="484" name="Google Shape;484;p45"/>
          <p:cNvSpPr txBox="1"/>
          <p:nvPr/>
        </p:nvSpPr>
        <p:spPr>
          <a:xfrm>
            <a:off x="-290625" y="1503200"/>
            <a:ext cx="1524300" cy="5850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Tela de cadastro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386050" y="1796575"/>
            <a:ext cx="2118300" cy="4311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Terminologias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19"/>
          <p:cNvPicPr preferRelativeResize="0"/>
          <p:nvPr/>
        </p:nvPicPr>
        <p:blipFill rotWithShape="1">
          <a:blip r:embed="rId3">
            <a:alphaModFix/>
          </a:blip>
          <a:srcRect b="25480" l="14618" r="14998" t="23832"/>
          <a:stretch/>
        </p:blipFill>
        <p:spPr>
          <a:xfrm>
            <a:off x="7968275" y="4155475"/>
            <a:ext cx="808975" cy="582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  <p:pic>
        <p:nvPicPr>
          <p:cNvPr id="241" name="Google Shape;2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350" y="127950"/>
            <a:ext cx="5159124" cy="479882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" fadeDir="5400012" kx="0" rotWithShape="0" algn="bl" stA="35000" stPos="0" sy="-100000" ky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75" y="383213"/>
            <a:ext cx="7772674" cy="43770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" fadeDir="5400012" kx="0" rotWithShape="0" algn="bl" stA="40000" stPos="0" sy="-100000" ky="0"/>
          </a:effectLst>
        </p:spPr>
      </p:pic>
      <p:sp>
        <p:nvSpPr>
          <p:cNvPr id="493" name="Google Shape;493;p46"/>
          <p:cNvSpPr txBox="1"/>
          <p:nvPr/>
        </p:nvSpPr>
        <p:spPr>
          <a:xfrm>
            <a:off x="-290625" y="1503200"/>
            <a:ext cx="1539000" cy="5850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Tela de login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/>
          <p:cNvSpPr txBox="1"/>
          <p:nvPr>
            <p:ph type="title"/>
          </p:nvPr>
        </p:nvSpPr>
        <p:spPr>
          <a:xfrm>
            <a:off x="1297500" y="597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675" y="401500"/>
            <a:ext cx="7704350" cy="43404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4000" fadeDir="5400012" kx="0" rotWithShape="0" algn="bl" stA="38000" stPos="0" sy="-100000" ky="0"/>
          </a:effectLst>
        </p:spPr>
      </p:pic>
      <p:sp>
        <p:nvSpPr>
          <p:cNvPr id="502" name="Google Shape;502;p47"/>
          <p:cNvSpPr txBox="1"/>
          <p:nvPr/>
        </p:nvSpPr>
        <p:spPr>
          <a:xfrm>
            <a:off x="-290625" y="1503200"/>
            <a:ext cx="1443300" cy="5850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Conexão com API</a:t>
            </a: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450" y="393750"/>
            <a:ext cx="7600749" cy="42694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6000" fadeDir="5400012" kx="0" rotWithShape="0" algn="bl" stA="40000" stPos="0" sy="-100000" ky="0"/>
          </a:effectLst>
        </p:spPr>
      </p:pic>
      <p:sp>
        <p:nvSpPr>
          <p:cNvPr id="509" name="Google Shape;509;p48"/>
          <p:cNvSpPr txBox="1"/>
          <p:nvPr/>
        </p:nvSpPr>
        <p:spPr>
          <a:xfrm>
            <a:off x="-497750" y="1503200"/>
            <a:ext cx="1998300" cy="5850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Interface de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0" name="Google Shape;510;p48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3" name="Google Shape;5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700" y="393751"/>
            <a:ext cx="7567974" cy="42451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6000" fadeDir="5400012" kx="0" rotWithShape="0" algn="bl" stA="38000" stPos="0" sy="-100000" ky="0"/>
          </a:effectLst>
        </p:spPr>
      </p:pic>
      <p:sp>
        <p:nvSpPr>
          <p:cNvPr id="524" name="Google Shape;524;p50"/>
          <p:cNvSpPr txBox="1"/>
          <p:nvPr/>
        </p:nvSpPr>
        <p:spPr>
          <a:xfrm>
            <a:off x="-422350" y="1503200"/>
            <a:ext cx="1883100" cy="384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Desacoplamento</a:t>
            </a: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5" name="Google Shape;525;p50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33" name="Google Shape;5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025" y="368750"/>
            <a:ext cx="7831526" cy="44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1"/>
          <p:cNvSpPr txBox="1"/>
          <p:nvPr/>
        </p:nvSpPr>
        <p:spPr>
          <a:xfrm>
            <a:off x="-46825" y="1503200"/>
            <a:ext cx="1134900" cy="98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Interface para Integração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Diminuição do Nível de Acoplamento </a:t>
            </a:r>
            <a:br>
              <a:rPr lang="pt-BR"/>
            </a:br>
            <a:r>
              <a:rPr lang="pt-BR"/>
              <a:t>de Dependências</a:t>
            </a:r>
            <a:endParaRPr/>
          </a:p>
        </p:txBody>
      </p:sp>
      <p:sp>
        <p:nvSpPr>
          <p:cNvPr id="540" name="Google Shape;54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1" name="Google Shape;541;p52"/>
          <p:cNvSpPr/>
          <p:nvPr/>
        </p:nvSpPr>
        <p:spPr>
          <a:xfrm>
            <a:off x="3869025" y="2011575"/>
            <a:ext cx="1947900" cy="12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 Abstrata</a:t>
            </a: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1349550" y="2508100"/>
            <a:ext cx="1947900" cy="12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Agro Services</a:t>
            </a:r>
            <a:endParaRPr/>
          </a:p>
        </p:txBody>
      </p:sp>
      <p:sp>
        <p:nvSpPr>
          <p:cNvPr id="543" name="Google Shape;543;p52"/>
          <p:cNvSpPr/>
          <p:nvPr/>
        </p:nvSpPr>
        <p:spPr>
          <a:xfrm>
            <a:off x="6388500" y="2539900"/>
            <a:ext cx="1947900" cy="119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Dependências</a:t>
            </a:r>
            <a:endParaRPr/>
          </a:p>
        </p:txBody>
      </p:sp>
      <p:sp>
        <p:nvSpPr>
          <p:cNvPr id="544" name="Google Shape;544;p52"/>
          <p:cNvSpPr/>
          <p:nvPr/>
        </p:nvSpPr>
        <p:spPr>
          <a:xfrm rot="10800000">
            <a:off x="5886263" y="2649225"/>
            <a:ext cx="4329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2"/>
          <p:cNvSpPr/>
          <p:nvPr/>
        </p:nvSpPr>
        <p:spPr>
          <a:xfrm rot="10800000">
            <a:off x="3366775" y="2649225"/>
            <a:ext cx="4329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2"/>
          <p:cNvPicPr preferRelativeResize="0"/>
          <p:nvPr/>
        </p:nvPicPr>
        <p:blipFill rotWithShape="1">
          <a:blip r:embed="rId3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	</a:t>
            </a:r>
            <a:endParaRPr/>
          </a:p>
        </p:txBody>
      </p:sp>
      <p:sp>
        <p:nvSpPr>
          <p:cNvPr id="552" name="Google Shape;552;p53"/>
          <p:cNvSpPr txBox="1"/>
          <p:nvPr>
            <p:ph idx="1" type="body"/>
          </p:nvPr>
        </p:nvSpPr>
        <p:spPr>
          <a:xfrm>
            <a:off x="1297500" y="1183700"/>
            <a:ext cx="6978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Concluímos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 que este sistema dedica-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a oferecer produtos agrônomos e serviços geotecnológicos com foco em desenvolvimento de soluções utilizando as melhores tecnologias de mercado e alto padrão de inovação, facilitando a captação de dados </a:t>
            </a:r>
            <a:br>
              <a:rPr lang="pt-BR" sz="1400"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latin typeface="Arial"/>
                <a:ea typeface="Arial"/>
                <a:cs typeface="Arial"/>
                <a:sym typeface="Arial"/>
              </a:rPr>
              <a:t>e entregando inteligência para a tomada de decisão.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53"/>
          <p:cNvPicPr preferRelativeResize="0"/>
          <p:nvPr/>
        </p:nvPicPr>
        <p:blipFill rotWithShape="1">
          <a:blip r:embed="rId3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Informações de Contato</a:t>
            </a:r>
            <a:endParaRPr/>
          </a:p>
        </p:txBody>
      </p:sp>
      <p:pic>
        <p:nvPicPr>
          <p:cNvPr id="559" name="Google Shape;5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100" y="4084200"/>
            <a:ext cx="1693150" cy="4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025" y="3742450"/>
            <a:ext cx="1508634" cy="1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3425" y="4095850"/>
            <a:ext cx="920461" cy="4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3775" y="4095850"/>
            <a:ext cx="483250" cy="4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6923" y="4002275"/>
            <a:ext cx="647400" cy="6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4850" y="1122975"/>
            <a:ext cx="6804025" cy="2426100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11000" fadeDir="5400012" kx="0" rotWithShape="0" algn="bl" stA="34000" stPos="0" sy="-100000" ky="0"/>
          </a:effectLst>
        </p:spPr>
      </p:pic>
      <p:pic>
        <p:nvPicPr>
          <p:cNvPr id="565" name="Google Shape;565;p54"/>
          <p:cNvPicPr preferRelativeResize="0"/>
          <p:nvPr/>
        </p:nvPicPr>
        <p:blipFill rotWithShape="1">
          <a:blip r:embed="rId9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/>
          <p:nvPr>
            <p:ph type="title"/>
          </p:nvPr>
        </p:nvSpPr>
        <p:spPr>
          <a:xfrm>
            <a:off x="742975" y="1262425"/>
            <a:ext cx="49728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Agradecemos a atenção!</a:t>
            </a:r>
            <a:endParaRPr/>
          </a:p>
        </p:txBody>
      </p:sp>
      <p:sp>
        <p:nvSpPr>
          <p:cNvPr id="571" name="Google Shape;571;p55"/>
          <p:cNvSpPr txBox="1"/>
          <p:nvPr>
            <p:ph idx="4294967295" type="subTitle"/>
          </p:nvPr>
        </p:nvSpPr>
        <p:spPr>
          <a:xfrm>
            <a:off x="742975" y="2330025"/>
            <a:ext cx="4515900" cy="15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Camilla Carvalho de Jesus</a:t>
            </a:r>
            <a:br>
              <a:rPr b="1" lang="pt-BR" sz="1400"/>
            </a:br>
            <a:r>
              <a:rPr b="1" lang="pt-BR" sz="1400"/>
              <a:t>Vinícius Dadario de Freitas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João Vinícius Bozoni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500">
                <a:solidFill>
                  <a:srgbClr val="E7E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Fatec Botucatu, ADS</a:t>
            </a:r>
            <a:b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pt-BR" sz="1400"/>
              <a:t>Prof. Docente. Carlos Roberto Pereira Padovani</a:t>
            </a:r>
            <a:br>
              <a:rPr lang="pt-BR" sz="1400"/>
            </a:br>
            <a:r>
              <a:rPr lang="pt-BR" sz="1400"/>
              <a:t>Abril de 2022.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Introdução</a:t>
            </a:r>
            <a:endParaRPr sz="3800"/>
          </a:p>
        </p:txBody>
      </p:sp>
      <p:sp>
        <p:nvSpPr>
          <p:cNvPr id="247" name="Google Shape;2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Agro Services </a:t>
            </a:r>
            <a:r>
              <a:rPr i="1" lang="pt-BR" sz="1400">
                <a:latin typeface="Montserrat"/>
                <a:ea typeface="Montserrat"/>
                <a:cs typeface="Montserrat"/>
                <a:sym typeface="Montserrat"/>
              </a:rPr>
              <a:t>(empresa fictícia)</a:t>
            </a: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 trabalha com venda de produtos e serviços para regiões agrícolas e florestais: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Empresa de alto valor agregado;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Destaque no mercado;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Produtos de alto padrão;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Capacidade analítica;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Restrições de negócio.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 rotWithShape="1">
          <a:blip r:embed="rId3">
            <a:alphaModFix/>
          </a:blip>
          <a:srcRect b="25480" l="14618" r="14998" t="23832"/>
          <a:stretch/>
        </p:blipFill>
        <p:spPr>
          <a:xfrm>
            <a:off x="7968275" y="4155475"/>
            <a:ext cx="808975" cy="582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Objetivo desta iniciativa: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Produzir um software de varejo online dedicado a comercialização </a:t>
            </a:r>
            <a:br>
              <a:rPr lang="pt-BR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de produtos agronômicos e serviços geotecnológicos;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Atender as necessidades do cliente</a:t>
            </a: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 e oferecer confiabilidade;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Arquitetura reaproveitável;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80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Melhor experiência para o usuário.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Objetivo</a:t>
            </a:r>
            <a:endParaRPr sz="4500"/>
          </a:p>
        </p:txBody>
      </p:sp>
      <p:sp>
        <p:nvSpPr>
          <p:cNvPr id="256" name="Google Shape;25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 rotWithShape="1">
          <a:blip r:embed="rId3">
            <a:alphaModFix/>
          </a:blip>
          <a:srcRect b="25480" l="14618" r="14998" t="23832"/>
          <a:stretch/>
        </p:blipFill>
        <p:spPr>
          <a:xfrm>
            <a:off x="7968275" y="4155475"/>
            <a:ext cx="808975" cy="582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Preparação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Este documento descreve o desenvolvimento peer-to-peer de um web service de varejo online com arquitetura baseado em microsserviços;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Serão descritas as tecnologias, detalhes técnicos, requerimentos </a:t>
            </a:r>
            <a:br>
              <a:rPr lang="pt-BR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e recursos utilizados até o momento.</a:t>
            </a:r>
            <a:endParaRPr sz="1400"/>
          </a:p>
        </p:txBody>
      </p:sp>
      <p:sp>
        <p:nvSpPr>
          <p:cNvPr id="264" name="Google Shape;2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 b="25480" l="14618" r="14998" t="23832"/>
          <a:stretch/>
        </p:blipFill>
        <p:spPr>
          <a:xfrm>
            <a:off x="7968275" y="4155475"/>
            <a:ext cx="808975" cy="582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157450" y="1567975"/>
            <a:ext cx="2167200" cy="6771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Tecnologias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Envolvidas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  <p:pic>
        <p:nvPicPr>
          <p:cNvPr id="273" name="Google Shape;2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650" y="76200"/>
            <a:ext cx="5621107" cy="4814274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3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9" name="Google Shape;279;p24"/>
          <p:cNvPicPr preferRelativeResize="0"/>
          <p:nvPr/>
        </p:nvPicPr>
        <p:blipFill rotWithShape="1">
          <a:blip r:embed="rId3">
            <a:alphaModFix/>
          </a:blip>
          <a:srcRect b="5725" l="5548" r="2893" t="10452"/>
          <a:stretch/>
        </p:blipFill>
        <p:spPr>
          <a:xfrm>
            <a:off x="2124925" y="391075"/>
            <a:ext cx="6581402" cy="4272151"/>
          </a:xfrm>
          <a:prstGeom prst="rect">
            <a:avLst/>
          </a:prstGeom>
          <a:noFill/>
          <a:ln>
            <a:noFill/>
          </a:ln>
          <a:effectLst>
            <a:reflection blurRad="0" dir="5400000" dist="57150" endA="0" endPos="5000" fadeDir="5400012" kx="0" rotWithShape="0" algn="bl" stA="35000" stPos="0" sy="-100000" ky="0"/>
          </a:effectLst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  <p:sp>
        <p:nvSpPr>
          <p:cNvPr id="281" name="Google Shape;281;p24"/>
          <p:cNvSpPr txBox="1"/>
          <p:nvPr/>
        </p:nvSpPr>
        <p:spPr>
          <a:xfrm>
            <a:off x="59100" y="1551125"/>
            <a:ext cx="2059500" cy="9234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Diagrama</a:t>
            </a:r>
            <a:b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 Caso</a:t>
            </a:r>
            <a:b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 Uso</a:t>
            </a: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175" y="260486"/>
            <a:ext cx="5237725" cy="458823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" fadeDir="5400012" kx="0" rotWithShape="0" algn="bl" stA="38000" stPos="0" sy="-100000" ky="0"/>
          </a:effectLst>
        </p:spPr>
      </p:pic>
      <p:sp>
        <p:nvSpPr>
          <p:cNvPr id="288" name="Google Shape;288;p25"/>
          <p:cNvSpPr/>
          <p:nvPr/>
        </p:nvSpPr>
        <p:spPr>
          <a:xfrm>
            <a:off x="3371825" y="2315950"/>
            <a:ext cx="4730400" cy="110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89" name="Google Shape;289;p25"/>
          <p:cNvSpPr txBox="1"/>
          <p:nvPr/>
        </p:nvSpPr>
        <p:spPr>
          <a:xfrm>
            <a:off x="168700" y="1582975"/>
            <a:ext cx="2949600" cy="4311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Monolithic Application</a:t>
            </a:r>
            <a:endParaRPr i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4">
            <a:alphaModFix/>
          </a:blip>
          <a:srcRect b="25480" l="14618" r="14998" t="23832"/>
          <a:stretch/>
        </p:blipFill>
        <p:spPr>
          <a:xfrm>
            <a:off x="8355891" y="4663225"/>
            <a:ext cx="421359" cy="303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7000" fadeDir="5400012" kx="0" rotWithShape="0" algn="bl" stA="47000" stPos="0" sy="-100000" ky="0"/>
          </a:effectLst>
        </p:spPr>
      </p:pic>
      <p:sp>
        <p:nvSpPr>
          <p:cNvPr id="291" name="Google Shape;291;p25"/>
          <p:cNvSpPr txBox="1"/>
          <p:nvPr/>
        </p:nvSpPr>
        <p:spPr>
          <a:xfrm>
            <a:off x="252725" y="2386800"/>
            <a:ext cx="27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 de uma</a:t>
            </a:r>
            <a:b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Aplicação Monolítica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4469325" y="3162525"/>
            <a:ext cx="46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50MB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5911250" y="3162525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10</a:t>
            </a:r>
            <a:r>
              <a:rPr b="1" lang="pt-BR" sz="800">
                <a:latin typeface="Lato"/>
                <a:ea typeface="Lato"/>
                <a:cs typeface="Lato"/>
                <a:sym typeface="Lato"/>
              </a:rPr>
              <a:t>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7590150" y="3162525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Lato"/>
                <a:ea typeface="Lato"/>
                <a:cs typeface="Lato"/>
                <a:sym typeface="Lato"/>
              </a:rPr>
              <a:t>25</a:t>
            </a:r>
            <a:r>
              <a:rPr b="1" lang="pt-BR" sz="800">
                <a:latin typeface="Lato"/>
                <a:ea typeface="Lato"/>
                <a:cs typeface="Lato"/>
                <a:sym typeface="Lato"/>
              </a:rPr>
              <a:t>0MB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5" name="Google Shape;295;p25"/>
          <p:cNvCxnSpPr/>
          <p:nvPr/>
        </p:nvCxnSpPr>
        <p:spPr>
          <a:xfrm>
            <a:off x="333775" y="3046725"/>
            <a:ext cx="27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